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e Stricker" initials="GS" lastIdx="10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11T15:47:02.915" idx="104">
    <p:pos x="391" y="62"/>
    <p:text>Comparison of state income tax vs sales tax deduction is not available in TS.  Awaiting 2016 TS.  Update slide as necessary if fixed</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6-10-11T10:11:39.967" idx="91">
    <p:pos x="410" y="42"/>
    <p:text>Awaiting 2016 TS.  Update slide as needed if sales tax vs income tax comparison is added.</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6-10-11T10:16:15.825" idx="97">
    <p:pos x="422" y="47"/>
    <p:text>Awaiting 2016 TS.  Update slide as needed if sales tax vs income tax comparison is added.  May not need to include last bullet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A5319211-86E0-4462-8F9E-06AEF2CF7C9C}" type="datetime1">
              <a:rPr lang="en-US" smtClean="0"/>
              <a:pPr>
                <a:defRPr/>
              </a:pPr>
              <a:t>12/12/2016</a:t>
            </a:fld>
            <a:endParaRPr lang="en-US" dirty="0"/>
          </a:p>
        </p:txBody>
      </p:sp>
      <p:sp>
        <p:nvSpPr>
          <p:cNvPr id="302084"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D9DCB07-37C4-473B-BE6F-6CD804964F60}" type="slidenum">
              <a:rPr lang="en-US" altLang="en-US"/>
              <a:pPr algn="r" eaLnBrk="1" hangingPunct="1">
                <a:spcBef>
                  <a:spcPct val="0"/>
                </a:spcBef>
              </a:pPr>
              <a:t>1</a:t>
            </a:fld>
            <a:endParaRPr lang="en-US" altLang="en-US"/>
          </a:p>
        </p:txBody>
      </p:sp>
      <p:sp>
        <p:nvSpPr>
          <p:cNvPr id="30208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Tree>
    <p:extLst>
      <p:ext uri="{BB962C8B-B14F-4D97-AF65-F5344CB8AC3E}">
        <p14:creationId xmlns:p14="http://schemas.microsoft.com/office/powerpoint/2010/main" val="849853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TS will transfer the taxable amount of the state income tax refund to 1040 Line 10</a:t>
            </a:r>
          </a:p>
          <a:p>
            <a:r>
              <a:rPr lang="en-US" altLang="en-US" dirty="0">
                <a:cs typeface="Arial" panose="020B0604020202020204" pitchFamily="34" charset="0"/>
              </a:rPr>
              <a:t> </a:t>
            </a:r>
          </a:p>
          <a:p>
            <a:pPr>
              <a:buFontTx/>
              <a:buChar char="•"/>
            </a:pPr>
            <a:endParaRPr lang="en-US" altLang="en-US" dirty="0">
              <a:cs typeface="Arial" panose="020B0604020202020204" pitchFamily="34" charset="0"/>
            </a:endParaRPr>
          </a:p>
        </p:txBody>
      </p:sp>
      <p:sp>
        <p:nvSpPr>
          <p:cNvPr id="3205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308C6B06-43F1-439C-88A9-5F8AA1C8BC94}" type="datetime1">
              <a:rPr lang="en-US" smtClean="0"/>
              <a:pPr>
                <a:defRPr/>
              </a:pPr>
              <a:t>12/12/2016</a:t>
            </a:fld>
            <a:endParaRPr lang="en-US" dirty="0"/>
          </a:p>
        </p:txBody>
      </p:sp>
      <p:sp>
        <p:nvSpPr>
          <p:cNvPr id="3205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D6B2BB9-5BA3-4911-9C69-4310A39319C1}"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714420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base" hangingPunct="1">
              <a:buFont typeface="Arial" pitchFamily="34" charset="0"/>
              <a:buChar char="•"/>
            </a:pPr>
            <a:r>
              <a:rPr lang="en-US" dirty="0"/>
              <a:t>  </a:t>
            </a:r>
            <a:r>
              <a:rPr lang="en-US" sz="1200" kern="1200" dirty="0">
                <a:solidFill>
                  <a:schemeClr val="tx1"/>
                </a:solidFill>
                <a:latin typeface="+mn-lt"/>
                <a:ea typeface="+mn-ea"/>
                <a:cs typeface="Arial" charset="0"/>
              </a:rPr>
              <a:t>Pub 4012 Page E-5 lists all the requirements for payments to be considered alimony.  Examples are:</a:t>
            </a:r>
            <a:endParaRPr lang="en-US" sz="1200" dirty="0"/>
          </a:p>
          <a:p>
            <a:pPr marL="182880" lvl="1" rtl="0" eaLnBrk="1" fontAlgn="base" hangingPunct="1">
              <a:buFont typeface="Arial" pitchFamily="34" charset="0"/>
              <a:buChar char="•"/>
            </a:pPr>
            <a:r>
              <a:rPr lang="en-US" sz="1200" kern="1200" dirty="0">
                <a:solidFill>
                  <a:schemeClr val="tx1"/>
                </a:solidFill>
                <a:latin typeface="+mn-lt"/>
                <a:ea typeface="+mn-ea"/>
                <a:cs typeface="Arial" charset="0"/>
              </a:rPr>
              <a:t> Payments must be required by a divorce or separation agreement</a:t>
            </a:r>
            <a:endParaRPr lang="en-US" dirty="0"/>
          </a:p>
          <a:p>
            <a:pPr marL="182880" lvl="1" rtl="0" eaLnBrk="1" fontAlgn="base" hangingPunct="1">
              <a:buFont typeface="Arial" pitchFamily="34" charset="0"/>
              <a:buChar char="•"/>
            </a:pPr>
            <a:r>
              <a:rPr lang="en-US" sz="1200" kern="1200" dirty="0">
                <a:solidFill>
                  <a:schemeClr val="tx1"/>
                </a:solidFill>
                <a:latin typeface="+mn-lt"/>
                <a:ea typeface="+mn-ea"/>
                <a:cs typeface="Arial" charset="0"/>
              </a:rPr>
              <a:t> Payer and recipient cannot file a joint return with each other</a:t>
            </a:r>
            <a:endParaRPr lang="en-US" dirty="0"/>
          </a:p>
          <a:p>
            <a:pPr rtl="0" eaLnBrk="1" fontAlgn="base" hangingPunct="1"/>
            <a:endParaRPr lang="en-US" sz="1200" kern="1200" dirty="0">
              <a:solidFill>
                <a:schemeClr val="tx1"/>
              </a:solidFill>
              <a:latin typeface="+mn-lt"/>
              <a:ea typeface="+mn-ea"/>
              <a:cs typeface="Arial" charset="0"/>
            </a:endParaRPr>
          </a:p>
          <a:p>
            <a:pPr rtl="0" eaLnBrk="1" fontAlgn="base" hangingPunct="1">
              <a:buFont typeface="Arial" pitchFamily="34" charset="0"/>
              <a:buChar char="•"/>
            </a:pPr>
            <a:r>
              <a:rPr lang="en-US" sz="1200" kern="1200" dirty="0">
                <a:solidFill>
                  <a:schemeClr val="tx1"/>
                </a:solidFill>
                <a:latin typeface="+mn-lt"/>
                <a:ea typeface="+mn-ea"/>
                <a:cs typeface="Arial" charset="0"/>
              </a:rPr>
              <a:t> There is no tax document for alimony.  You must ask client.  Last year’s return might give you a clue</a:t>
            </a:r>
            <a:endParaRPr lang="en-US" dirty="0"/>
          </a:p>
          <a:p>
            <a:pPr rtl="0" eaLnBrk="1" fontAlgn="base" hangingPunct="1"/>
            <a:endParaRPr lang="en-US" sz="1200" kern="1200" dirty="0">
              <a:solidFill>
                <a:schemeClr val="tx1"/>
              </a:solidFill>
              <a:latin typeface="+mn-lt"/>
              <a:ea typeface="+mn-ea"/>
              <a:cs typeface="Arial" charset="0"/>
            </a:endParaRPr>
          </a:p>
          <a:p>
            <a:pPr rtl="0" eaLnBrk="1" fontAlgn="base" hangingPunct="1">
              <a:buFont typeface="Arial" pitchFamily="34" charset="0"/>
              <a:buChar char="•"/>
            </a:pPr>
            <a:r>
              <a:rPr lang="en-US" dirty="0"/>
              <a:t>  Just because the court ordered Alimony, doesn’t mean that it was paid</a:t>
            </a:r>
          </a:p>
          <a:p>
            <a:pPr rtl="0" eaLnBrk="1" fontAlgn="base" hangingPunct="1">
              <a:buFont typeface="Arial" pitchFamily="34" charset="0"/>
              <a:buNone/>
            </a:pPr>
            <a:endParaRPr lang="en-US" dirty="0"/>
          </a:p>
          <a:p>
            <a:pPr rtl="0" eaLnBrk="1" fontAlgn="base" hangingPunct="1">
              <a:buFont typeface="Arial" pitchFamily="34" charset="0"/>
              <a:buChar char="•"/>
            </a:pPr>
            <a:r>
              <a:rPr lang="en-US" sz="1200" kern="1200" dirty="0">
                <a:solidFill>
                  <a:schemeClr val="tx1"/>
                </a:solidFill>
                <a:latin typeface="+mn-lt"/>
                <a:ea typeface="+mn-ea"/>
                <a:cs typeface="Arial" charset="0"/>
              </a:rPr>
              <a:t>  You can claim alimony you paid as an adjustment to income on 1040 Line 31 (covered in a later module)</a:t>
            </a:r>
            <a:endParaRPr lang="en-US" dirty="0"/>
          </a:p>
          <a:p>
            <a:pPr rtl="0" eaLnBrk="1" fontAlgn="base" hangingPunct="1"/>
            <a:endParaRPr lang="en-US" sz="1200" kern="1200" dirty="0">
              <a:solidFill>
                <a:schemeClr val="tx1"/>
              </a:solidFill>
              <a:latin typeface="+mn-lt"/>
              <a:ea typeface="+mn-ea"/>
              <a:cs typeface="Arial" charset="0"/>
            </a:endParaRPr>
          </a:p>
          <a:p>
            <a:pPr rtl="0" eaLnBrk="1" fontAlgn="base" hangingPunct="1">
              <a:buFont typeface="Arial" pitchFamily="34" charset="0"/>
              <a:buChar char="•"/>
            </a:pPr>
            <a:r>
              <a:rPr lang="en-US" sz="1200" kern="1200" dirty="0">
                <a:solidFill>
                  <a:schemeClr val="tx1"/>
                </a:solidFill>
                <a:latin typeface="+mn-lt"/>
                <a:ea typeface="+mn-ea"/>
                <a:cs typeface="Arial" charset="0"/>
              </a:rPr>
              <a:t>  Legal child support is not taxable to the recipient </a:t>
            </a:r>
            <a:endParaRPr lang="en-US" dirty="0"/>
          </a:p>
          <a:p>
            <a:pPr>
              <a:buFont typeface="Arial" pitchFamily="34" charset="0"/>
              <a:buChar char="•"/>
            </a:pP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12/12/2016</a:t>
            </a:fld>
            <a:endParaRPr lang="en-US" dirty="0"/>
          </a:p>
        </p:txBody>
      </p:sp>
    </p:spTree>
    <p:extLst>
      <p:ext uri="{BB962C8B-B14F-4D97-AF65-F5344CB8AC3E}">
        <p14:creationId xmlns:p14="http://schemas.microsoft.com/office/powerpoint/2010/main" val="3614700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6" name="Date Placeholder 2"/>
          <p:cNvSpPr>
            <a:spLocks noGrp="1"/>
          </p:cNvSpPr>
          <p:nvPr>
            <p:ph type="dt" sz="quarter" idx="1"/>
          </p:nvPr>
        </p:nvSpPr>
        <p:spPr/>
        <p:txBody>
          <a:bodyPr/>
          <a:lstStyle/>
          <a:p>
            <a:pPr>
              <a:defRPr/>
            </a:pPr>
            <a:fld id="{7BEADF30-3038-4140-BE3D-32B1B3ADA909}" type="datetime1">
              <a:rPr lang="en-US" smtClean="0"/>
              <a:pPr>
                <a:defRPr/>
              </a:pPr>
              <a:t>12/12/2016</a:t>
            </a:fld>
            <a:endParaRPr lang="en-US" dirty="0"/>
          </a:p>
        </p:txBody>
      </p:sp>
      <p:sp>
        <p:nvSpPr>
          <p:cNvPr id="32461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255CBB4-6F46-4E0A-9DCA-CBAA712B313A}" type="slidenum">
              <a:rPr lang="en-US" altLang="en-US"/>
              <a:pPr algn="r" eaLnBrk="1" hangingPunct="1">
                <a:spcBef>
                  <a:spcPct val="0"/>
                </a:spcBef>
              </a:pPr>
              <a:t>12</a:t>
            </a:fld>
            <a:endParaRPr lang="en-US" altLang="en-US"/>
          </a:p>
        </p:txBody>
      </p:sp>
      <p:sp>
        <p:nvSpPr>
          <p:cNvPr id="32461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461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a:cs typeface="Arial" panose="020B0604020202020204" pitchFamily="34" charset="0"/>
            </a:endParaRPr>
          </a:p>
        </p:txBody>
      </p:sp>
    </p:spTree>
    <p:extLst>
      <p:ext uri="{BB962C8B-B14F-4D97-AF65-F5344CB8AC3E}">
        <p14:creationId xmlns:p14="http://schemas.microsoft.com/office/powerpoint/2010/main" val="324618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endParaRPr lang="en-US" altLang="en-US">
              <a:cs typeface="Arial" panose="020B0604020202020204" pitchFamily="34" charset="0"/>
            </a:endParaRPr>
          </a:p>
        </p:txBody>
      </p:sp>
      <p:sp>
        <p:nvSpPr>
          <p:cNvPr id="3041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F3A9FFC-4081-4C9F-80AD-E3D2B199BB47}" type="datetime1">
              <a:rPr lang="en-US" smtClean="0"/>
              <a:pPr>
                <a:defRPr/>
              </a:pPr>
              <a:t>12/12/2016</a:t>
            </a:fld>
            <a:endParaRPr lang="en-US" dirty="0"/>
          </a:p>
        </p:txBody>
      </p:sp>
      <p:sp>
        <p:nvSpPr>
          <p:cNvPr id="3041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315CE8F-07D4-465E-BB5D-B96F42684C2B}"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51314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buFontTx/>
              <a:buChar char="•"/>
            </a:pPr>
            <a:r>
              <a:rPr lang="en-US" altLang="en-US" dirty="0">
                <a:cs typeface="Arial" panose="020B0604020202020204" pitchFamily="34" charset="0"/>
              </a:rPr>
              <a:t>If you a were</a:t>
            </a:r>
            <a:r>
              <a:rPr lang="en-US" altLang="en-US" baseline="0" dirty="0">
                <a:cs typeface="Arial" panose="020B0604020202020204" pitchFamily="34" charset="0"/>
              </a:rPr>
              <a:t> eligible to c</a:t>
            </a:r>
            <a:r>
              <a:rPr lang="en-US" altLang="en-US" dirty="0">
                <a:cs typeface="Arial" panose="020B0604020202020204" pitchFamily="34" charset="0"/>
              </a:rPr>
              <a:t>laim a deduction/credit, but didn’t actually take it or all of it…then you don’t</a:t>
            </a:r>
            <a:r>
              <a:rPr lang="en-US" altLang="en-US" baseline="0" dirty="0">
                <a:cs typeface="Arial" panose="020B0604020202020204" pitchFamily="34" charset="0"/>
              </a:rPr>
              <a:t> have a recovery.  Only recover up to the amount of what you took.</a:t>
            </a:r>
            <a:endParaRPr lang="en-US" altLang="en-US" dirty="0">
              <a:cs typeface="Arial" panose="020B0604020202020204" pitchFamily="34" charset="0"/>
            </a:endParaRPr>
          </a:p>
        </p:txBody>
      </p:sp>
      <p:sp>
        <p:nvSpPr>
          <p:cNvPr id="3061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14E3E762-BE83-4B91-B0E2-250DB4586E68}" type="datetime1">
              <a:rPr lang="en-US" smtClean="0"/>
              <a:pPr>
                <a:defRPr/>
              </a:pPr>
              <a:t>12/12/2016</a:t>
            </a:fld>
            <a:endParaRPr lang="en-US" dirty="0"/>
          </a:p>
        </p:txBody>
      </p:sp>
      <p:sp>
        <p:nvSpPr>
          <p:cNvPr id="3061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37C7AE8-5488-4504-B419-42439A1835B0}" type="slidenum">
              <a:rPr lang="en-US" altLang="en-US">
                <a:latin typeface="Verdana" panose="020B0604030504040204" pitchFamily="34" charset="0"/>
              </a:rPr>
              <a:pPr algn="r" eaLnBrk="1" hangingPunct="1">
                <a:spcBef>
                  <a:spcPct val="0"/>
                </a:spcBef>
              </a:pPr>
              <a:t>3</a:t>
            </a:fld>
            <a:endParaRPr lang="en-US" altLang="en-US">
              <a:latin typeface="Verdana" panose="020B0604030504040204" pitchFamily="34" charset="0"/>
            </a:endParaRPr>
          </a:p>
        </p:txBody>
      </p:sp>
    </p:spTree>
    <p:extLst>
      <p:ext uri="{BB962C8B-B14F-4D97-AF65-F5344CB8AC3E}">
        <p14:creationId xmlns:p14="http://schemas.microsoft.com/office/powerpoint/2010/main" val="1229397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lvl="1" indent="-171450">
              <a:buFontTx/>
              <a:buChar char="•"/>
            </a:pPr>
            <a:endParaRPr lang="en-US" altLang="en-US" dirty="0">
              <a:cs typeface="Arial" panose="020B0604020202020204" pitchFamily="34" charset="0"/>
            </a:endParaRPr>
          </a:p>
        </p:txBody>
      </p:sp>
      <p:sp>
        <p:nvSpPr>
          <p:cNvPr id="3082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8023AF5-ACF3-4061-8D3E-15931502225B}" type="datetime1">
              <a:rPr lang="en-US" smtClean="0"/>
              <a:pPr>
                <a:defRPr/>
              </a:pPr>
              <a:t>12/12/2016</a:t>
            </a:fld>
            <a:endParaRPr lang="en-US" dirty="0"/>
          </a:p>
        </p:txBody>
      </p:sp>
      <p:sp>
        <p:nvSpPr>
          <p:cNvPr id="3082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FB5F202-0702-4D7F-BFEC-35A73CC8FB01}"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80212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cs typeface="Arial" panose="020B0604020202020204" pitchFamily="34" charset="0"/>
            </a:endParaRPr>
          </a:p>
        </p:txBody>
      </p:sp>
      <p:sp>
        <p:nvSpPr>
          <p:cNvPr id="3102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417AB757-3A9A-4DBC-AB16-4CB09524E682}" type="datetime1">
              <a:rPr lang="en-US" smtClean="0"/>
              <a:pPr>
                <a:defRPr/>
              </a:pPr>
              <a:t>12/12/2016</a:t>
            </a:fld>
            <a:endParaRPr lang="en-US" dirty="0"/>
          </a:p>
        </p:txBody>
      </p:sp>
      <p:sp>
        <p:nvSpPr>
          <p:cNvPr id="3102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DFB37F-E460-4561-8603-6F7B00679C4B}" type="slidenum">
              <a:rPr lang="en-US" altLang="en-US">
                <a:latin typeface="Verdana" panose="020B0604030504040204" pitchFamily="34" charset="0"/>
              </a:rPr>
              <a:pPr algn="r" eaLnBrk="1" hangingPunct="1">
                <a:spcBef>
                  <a:spcPct val="0"/>
                </a:spcBef>
              </a:pPr>
              <a:t>5</a:t>
            </a:fld>
            <a:endParaRPr lang="en-US" altLang="en-US">
              <a:latin typeface="Verdana" panose="020B0604030504040204" pitchFamily="34" charset="0"/>
            </a:endParaRPr>
          </a:p>
        </p:txBody>
      </p:sp>
    </p:spTree>
    <p:extLst>
      <p:ext uri="{BB962C8B-B14F-4D97-AF65-F5344CB8AC3E}">
        <p14:creationId xmlns:p14="http://schemas.microsoft.com/office/powerpoint/2010/main" val="10874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baseline="0" dirty="0">
                <a:cs typeface="Arial" panose="020B0604020202020204" pitchFamily="34" charset="0"/>
              </a:rPr>
              <a:t> The State Refund Worksheet available in Practice Lab does not do the comparison between the state income tax deduction and the sales tax deduction.  An enhancement has been requested.  We are not sure if </a:t>
            </a:r>
            <a:r>
              <a:rPr lang="en-US" altLang="en-US" baseline="0" dirty="0" err="1">
                <a:cs typeface="Arial" panose="020B0604020202020204" pitchFamily="34" charset="0"/>
              </a:rPr>
              <a:t>TaxSlayer</a:t>
            </a:r>
            <a:r>
              <a:rPr lang="en-US" altLang="en-US" baseline="0" dirty="0">
                <a:cs typeface="Arial" panose="020B0604020202020204" pitchFamily="34" charset="0"/>
              </a:rPr>
              <a:t> will make that change.  In the meantime, use the Bogart calculator on the TaxPrep4Free.org Preparer page</a:t>
            </a:r>
            <a:endParaRPr lang="en-US" altLang="en-US" dirty="0">
              <a:cs typeface="Arial" panose="020B0604020202020204" pitchFamily="34" charset="0"/>
            </a:endParaRPr>
          </a:p>
        </p:txBody>
      </p:sp>
      <p:sp>
        <p:nvSpPr>
          <p:cNvPr id="312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A922C119-48E5-488B-BD32-B66C94A1FC44}" type="datetime1">
              <a:rPr lang="en-US" smtClean="0"/>
              <a:pPr>
                <a:defRPr/>
              </a:pPr>
              <a:t>12/12/2016</a:t>
            </a:fld>
            <a:endParaRPr lang="en-US" dirty="0"/>
          </a:p>
        </p:txBody>
      </p:sp>
      <p:sp>
        <p:nvSpPr>
          <p:cNvPr id="312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28664BE-0053-4E38-BFC8-77AC5E30ABB6}"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189028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7347" name="Notes Placeholder 2"/>
          <p:cNvSpPr>
            <a:spLocks noGrp="1"/>
          </p:cNvSpPr>
          <p:nvPr>
            <p:ph type="body" idx="1"/>
          </p:nvPr>
        </p:nvSpPr>
        <p:spPr bwMode="auto"/>
        <p:txBody>
          <a:bodyPr>
            <a:normAutofit/>
          </a:bodyPr>
          <a:lstStyle/>
          <a:p>
            <a:pPr>
              <a:buFont typeface="Arial" pitchFamily="34" charset="0"/>
              <a:buChar char="•"/>
              <a:defRPr/>
            </a:pPr>
            <a:r>
              <a:rPr lang="en-US" dirty="0"/>
              <a:t> This is the TS Worksheet.  It does not have all the functionality it should</a:t>
            </a:r>
            <a:r>
              <a:rPr lang="en-US" baseline="0" dirty="0"/>
              <a:t> to calculate the taxable amount of state refunds correctly.  We have requested an enhancement.  Awaiting to see if 2016 software includes this enhancement</a:t>
            </a:r>
            <a:endParaRPr lang="en-US" dirty="0"/>
          </a:p>
        </p:txBody>
      </p:sp>
      <p:sp>
        <p:nvSpPr>
          <p:cNvPr id="3164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3D10853F-C6FD-4A45-9B1D-307A9F1B81E4}" type="datetime1">
              <a:rPr lang="en-US" smtClean="0"/>
              <a:pPr>
                <a:defRPr/>
              </a:pPr>
              <a:t>12/12/2016</a:t>
            </a:fld>
            <a:endParaRPr lang="en-US" dirty="0"/>
          </a:p>
        </p:txBody>
      </p:sp>
      <p:sp>
        <p:nvSpPr>
          <p:cNvPr id="3164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A8F365D-9D87-41DE-8660-CD3AFCC33849}"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398246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2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If last years taxable income 1040 line 43 is zero, (it may have actually been negative but shows as zero) you must recalculate</a:t>
            </a:r>
            <a:r>
              <a:rPr lang="en-US" altLang="en-US" baseline="0" dirty="0">
                <a:cs typeface="Arial" panose="020B0604020202020204" pitchFamily="34" charset="0"/>
              </a:rPr>
              <a:t> to see if it was negative.   </a:t>
            </a:r>
          </a:p>
          <a:p>
            <a:r>
              <a:rPr lang="en-US" altLang="en-US" baseline="0" dirty="0">
                <a:cs typeface="Arial" panose="020B0604020202020204" pitchFamily="34" charset="0"/>
              </a:rPr>
              <a:t>           AGI line 38</a:t>
            </a:r>
          </a:p>
          <a:p>
            <a:r>
              <a:rPr lang="en-US" altLang="en-US" baseline="0" dirty="0">
                <a:cs typeface="Arial" panose="020B0604020202020204" pitchFamily="34" charset="0"/>
              </a:rPr>
              <a:t>           Less line 40 itemized deductions</a:t>
            </a:r>
          </a:p>
          <a:p>
            <a:r>
              <a:rPr lang="en-US" altLang="en-US" baseline="0" dirty="0">
                <a:cs typeface="Arial" panose="020B0604020202020204" pitchFamily="34" charset="0"/>
              </a:rPr>
              <a:t>           Less line 42 exemptions</a:t>
            </a:r>
          </a:p>
          <a:p>
            <a:r>
              <a:rPr lang="en-US" altLang="en-US" baseline="0" dirty="0">
                <a:cs typeface="Arial" panose="020B0604020202020204" pitchFamily="34" charset="0"/>
              </a:rPr>
              <a:t>           ===============</a:t>
            </a:r>
          </a:p>
          <a:p>
            <a:r>
              <a:rPr lang="en-US" altLang="en-US" baseline="0" dirty="0">
                <a:cs typeface="Arial" panose="020B0604020202020204" pitchFamily="34" charset="0"/>
              </a:rPr>
              <a:t>If this is a negative number, use the Bogart calculator on TaxPrep4Free.org since TS cannot handle negative taxable income</a:t>
            </a:r>
            <a:endParaRPr lang="en-US" altLang="en-US" dirty="0">
              <a:cs typeface="Arial" panose="020B0604020202020204" pitchFamily="34" charset="0"/>
            </a:endParaRPr>
          </a:p>
        </p:txBody>
      </p:sp>
      <p:sp>
        <p:nvSpPr>
          <p:cNvPr id="3225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AF6895D1-F1EE-44AD-A0FE-126F54FE0C55}" type="datetime1">
              <a:rPr lang="en-US" smtClean="0"/>
              <a:pPr>
                <a:defRPr/>
              </a:pPr>
              <a:t>12/12/2016</a:t>
            </a:fld>
            <a:endParaRPr lang="en-US" dirty="0"/>
          </a:p>
        </p:txBody>
      </p:sp>
      <p:sp>
        <p:nvSpPr>
          <p:cNvPr id="32256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09A6A36-A88F-44A6-8B4D-984A56EF3E62}"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2976399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312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A922C119-48E5-488B-BD32-B66C94A1FC44}" type="datetime1">
              <a:rPr lang="en-US" smtClean="0"/>
              <a:pPr>
                <a:defRPr/>
              </a:pPr>
              <a:t>12/12/2016</a:t>
            </a:fld>
            <a:endParaRPr lang="en-US" dirty="0"/>
          </a:p>
        </p:txBody>
      </p:sp>
      <p:sp>
        <p:nvSpPr>
          <p:cNvPr id="312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28664BE-0053-4E38-BFC8-77AC5E30ABB6}"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155863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ctrTitle"/>
          </p:nvPr>
        </p:nvSpPr>
        <p:spPr/>
        <p:txBody>
          <a:bodyPr/>
          <a:lstStyle/>
          <a:p>
            <a:r>
              <a:rPr lang="en-US" altLang="en-US"/>
              <a:t>State Income Tax Refund</a:t>
            </a:r>
            <a:br>
              <a:rPr lang="en-US" altLang="en-US"/>
            </a:br>
            <a:r>
              <a:rPr lang="en-US" altLang="en-US"/>
              <a:t>&amp; Alimony</a:t>
            </a:r>
          </a:p>
        </p:txBody>
      </p:sp>
      <p:sp>
        <p:nvSpPr>
          <p:cNvPr id="301059" name="Rectangle 3"/>
          <p:cNvSpPr>
            <a:spLocks noGrp="1" noChangeArrowheads="1"/>
          </p:cNvSpPr>
          <p:nvPr>
            <p:ph type="subTitle" idx="1"/>
          </p:nvPr>
        </p:nvSpPr>
        <p:spPr/>
        <p:txBody>
          <a:bodyPr/>
          <a:lstStyle/>
          <a:p>
            <a:pPr>
              <a:lnSpc>
                <a:spcPct val="80000"/>
              </a:lnSpc>
            </a:pPr>
            <a:r>
              <a:rPr lang="en-US" altLang="en-US" dirty="0"/>
              <a:t>Pub 17, Chapters 12 &amp; 18</a:t>
            </a:r>
          </a:p>
          <a:p>
            <a:pPr>
              <a:lnSpc>
                <a:spcPct val="80000"/>
              </a:lnSpc>
            </a:pPr>
            <a:r>
              <a:rPr lang="en-US" altLang="en-US"/>
              <a:t>(Federal 1040-Lines </a:t>
            </a:r>
            <a:r>
              <a:rPr lang="en-US" altLang="en-US" dirty="0"/>
              <a:t>10 &amp; 11)</a:t>
            </a:r>
          </a:p>
          <a:p>
            <a:pPr>
              <a:lnSpc>
                <a:spcPct val="80000"/>
              </a:lnSpc>
            </a:pPr>
            <a:r>
              <a:rPr lang="en-US" altLang="en-US" dirty="0"/>
              <a:t>(NJ 1040-Line 24)</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381978379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srcRect/>
          <a:stretch>
            <a:fillRect/>
          </a:stretch>
        </p:blipFill>
        <p:spPr bwMode="auto">
          <a:xfrm>
            <a:off x="613955" y="1580606"/>
            <a:ext cx="7903028" cy="4545874"/>
          </a:xfrm>
          <a:prstGeom prst="rect">
            <a:avLst/>
          </a:prstGeom>
          <a:noFill/>
          <a:ln w="9525">
            <a:noFill/>
            <a:miter lim="800000"/>
            <a:headEnd/>
            <a:tailEnd/>
          </a:ln>
        </p:spPr>
      </p:pic>
      <p:sp>
        <p:nvSpPr>
          <p:cNvPr id="319491" name="Title 1"/>
          <p:cNvSpPr>
            <a:spLocks noGrp="1"/>
          </p:cNvSpPr>
          <p:nvPr>
            <p:ph type="title"/>
          </p:nvPr>
        </p:nvSpPr>
        <p:spPr>
          <a:xfrm>
            <a:off x="609600" y="304800"/>
            <a:ext cx="8077200" cy="1143000"/>
          </a:xfrm>
        </p:spPr>
        <p:txBody>
          <a:bodyPr/>
          <a:lstStyle/>
          <a:p>
            <a:r>
              <a:rPr lang="en-US" altLang="en-US" sz="3600" dirty="0"/>
              <a:t>TS 1040 Line 10 – State Tax Refund</a:t>
            </a:r>
            <a:endParaRPr lang="en-US" altLang="en-US" sz="2800" dirty="0"/>
          </a:p>
        </p:txBody>
      </p:sp>
      <p:sp>
        <p:nvSpPr>
          <p:cNvPr id="15" name="Oval 4"/>
          <p:cNvSpPr>
            <a:spLocks noChangeArrowheads="1"/>
          </p:cNvSpPr>
          <p:nvPr/>
        </p:nvSpPr>
        <p:spPr bwMode="auto">
          <a:xfrm>
            <a:off x="7820297" y="5810795"/>
            <a:ext cx="6858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2429691" y="5664926"/>
            <a:ext cx="3979818" cy="923330"/>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cs typeface="Arial" charset="0"/>
              </a:rPr>
              <a:t>TS transfers taxable amount of prior year NJ refund from State</a:t>
            </a:r>
          </a:p>
          <a:p>
            <a:pPr eaLnBrk="1" hangingPunct="1">
              <a:defRPr/>
            </a:pPr>
            <a:r>
              <a:rPr lang="en-US" b="1" dirty="0">
                <a:latin typeface="Arial" charset="0"/>
                <a:cs typeface="Arial" charset="0"/>
              </a:rPr>
              <a:t>Refund Worksheet</a:t>
            </a:r>
          </a:p>
        </p:txBody>
      </p:sp>
      <p:sp>
        <p:nvSpPr>
          <p:cNvPr id="25" name="Line 4"/>
          <p:cNvSpPr>
            <a:spLocks noChangeShapeType="1"/>
          </p:cNvSpPr>
          <p:nvPr/>
        </p:nvSpPr>
        <p:spPr bwMode="auto">
          <a:xfrm>
            <a:off x="6413862" y="5969725"/>
            <a:ext cx="1397727" cy="26125"/>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pic>
        <p:nvPicPr>
          <p:cNvPr id="12" name="Picture 11" descr="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08276071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Alimony</a:t>
            </a:r>
            <a:endParaRPr lang="en-US" dirty="0"/>
          </a:p>
        </p:txBody>
      </p:sp>
      <p:sp>
        <p:nvSpPr>
          <p:cNvPr id="6" name="Content Placeholder 5"/>
          <p:cNvSpPr>
            <a:spLocks noGrp="1"/>
          </p:cNvSpPr>
          <p:nvPr>
            <p:ph idx="1"/>
          </p:nvPr>
        </p:nvSpPr>
        <p:spPr/>
        <p:txBody>
          <a:bodyPr>
            <a:normAutofit fontScale="92500"/>
          </a:bodyPr>
          <a:lstStyle/>
          <a:p>
            <a:r>
              <a:rPr lang="en-US" dirty="0"/>
              <a:t> Payment to or for a spouse or former spouse under a divorce or separation agreement</a:t>
            </a:r>
          </a:p>
          <a:p>
            <a:r>
              <a:rPr lang="en-US" dirty="0"/>
              <a:t> Deductible by the payer</a:t>
            </a:r>
          </a:p>
          <a:p>
            <a:r>
              <a:rPr lang="en-US" dirty="0"/>
              <a:t> Income for the receiver</a:t>
            </a:r>
          </a:p>
          <a:p>
            <a:r>
              <a:rPr lang="en-US" dirty="0"/>
              <a:t> The amount is as specified in the agreement – any other voluntary amounts are not income or deductible</a:t>
            </a:r>
          </a:p>
          <a:p>
            <a:r>
              <a:rPr lang="en-US" dirty="0"/>
              <a:t> Child support is </a:t>
            </a:r>
            <a:r>
              <a:rPr lang="en-US" u="sng" dirty="0"/>
              <a:t>not</a:t>
            </a:r>
            <a:r>
              <a:rPr lang="en-US" dirty="0"/>
              <a:t> alimony </a:t>
            </a:r>
          </a:p>
          <a:p>
            <a:r>
              <a:rPr lang="en-US" dirty="0"/>
              <a:t> See Pub 4012 Tab E for alimony requirements</a:t>
            </a:r>
          </a:p>
        </p:txBody>
      </p:sp>
      <p:sp>
        <p:nvSpPr>
          <p:cNvPr id="2" name="Date Placeholder 1"/>
          <p:cNvSpPr>
            <a:spLocks noGrp="1"/>
          </p:cNvSpPr>
          <p:nvPr>
            <p:ph type="dt" sz="half" idx="10"/>
          </p:nvPr>
        </p:nvSpPr>
        <p:spPr/>
        <p:txBody>
          <a:bodyPr/>
          <a:lstStyle/>
          <a:p>
            <a:r>
              <a:rPr lang="en-US"/>
              <a:t>12-12-2016</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7" name="TextBox 6" descr="NJ Pub Ref"/>
          <p:cNvSpPr txBox="1"/>
          <p:nvPr/>
        </p:nvSpPr>
        <p:spPr>
          <a:xfrm>
            <a:off x="7072066" y="58579"/>
            <a:ext cx="1697068" cy="246221"/>
          </a:xfrm>
          <a:prstGeom prst="rect">
            <a:avLst/>
          </a:prstGeom>
          <a:noFill/>
        </p:spPr>
        <p:txBody>
          <a:bodyPr wrap="none" tIns="0" bIns="0" rtlCol="0">
            <a:spAutoFit/>
          </a:bodyPr>
          <a:lstStyle/>
          <a:p>
            <a:pPr algn="r"/>
            <a:r>
              <a:rPr lang="en-US" sz="1600" dirty="0"/>
              <a:t>Pub 4012 Tab E</a:t>
            </a:r>
          </a:p>
        </p:txBody>
      </p:sp>
      <p:pic>
        <p:nvPicPr>
          <p:cNvPr id="9" name="Picture 8"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407031680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p:cNvPicPr>
            <a:picLocks noGrp="1" noChangeAspect="1" noChangeArrowheads="1"/>
          </p:cNvPicPr>
          <p:nvPr>
            <p:ph idx="1"/>
          </p:nvPr>
        </p:nvPicPr>
        <p:blipFill>
          <a:blip r:embed="rId3" cstate="print"/>
          <a:srcRect/>
          <a:stretch>
            <a:fillRect/>
          </a:stretch>
        </p:blipFill>
        <p:spPr bwMode="auto">
          <a:xfrm>
            <a:off x="609600" y="1600200"/>
            <a:ext cx="8077200" cy="4076700"/>
          </a:xfrm>
          <a:prstGeom prst="rect">
            <a:avLst/>
          </a:prstGeom>
          <a:noFill/>
          <a:ln w="9525">
            <a:noFill/>
            <a:miter lim="800000"/>
            <a:headEnd/>
            <a:tailEnd/>
          </a:ln>
        </p:spPr>
      </p:pic>
      <p:sp>
        <p:nvSpPr>
          <p:cNvPr id="323587" name="Rectangle 2"/>
          <p:cNvSpPr>
            <a:spLocks noGrp="1" noChangeArrowheads="1"/>
          </p:cNvSpPr>
          <p:nvPr>
            <p:ph type="title"/>
          </p:nvPr>
        </p:nvSpPr>
        <p:spPr/>
        <p:txBody>
          <a:bodyPr>
            <a:normAutofit/>
          </a:bodyPr>
          <a:lstStyle/>
          <a:p>
            <a:r>
              <a:rPr lang="en-US" altLang="en-US" dirty="0"/>
              <a:t>TS - Alimony Received</a:t>
            </a:r>
            <a:br>
              <a:rPr lang="en-US" altLang="en-US" dirty="0"/>
            </a:br>
            <a:r>
              <a:rPr lang="en-US" altLang="en-US" sz="2400" dirty="0">
                <a:solidFill>
                  <a:srgbClr val="0070C0"/>
                </a:solidFill>
              </a:rPr>
              <a:t>Federal section \ Income \ Enter Myself \ Alimony Received</a:t>
            </a:r>
          </a:p>
        </p:txBody>
      </p:sp>
      <p:sp>
        <p:nvSpPr>
          <p:cNvPr id="156678" name="Line 4"/>
          <p:cNvSpPr>
            <a:spLocks noChangeShapeType="1"/>
          </p:cNvSpPr>
          <p:nvPr/>
        </p:nvSpPr>
        <p:spPr bwMode="auto">
          <a:xfrm flipV="1">
            <a:off x="5880100" y="3619500"/>
            <a:ext cx="304800" cy="1651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3592" name="Oval 5"/>
          <p:cNvSpPr>
            <a:spLocks noChangeArrowheads="1"/>
          </p:cNvSpPr>
          <p:nvPr/>
        </p:nvSpPr>
        <p:spPr bwMode="auto">
          <a:xfrm>
            <a:off x="6261100" y="3492500"/>
            <a:ext cx="7620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2" name="TextBox 11" descr="NJ Pub Ref"/>
          <p:cNvSpPr txBox="1"/>
          <p:nvPr/>
        </p:nvSpPr>
        <p:spPr>
          <a:xfrm>
            <a:off x="7129774" y="58579"/>
            <a:ext cx="1639359" cy="246221"/>
          </a:xfrm>
          <a:prstGeom prst="rect">
            <a:avLst/>
          </a:prstGeom>
          <a:noFill/>
        </p:spPr>
        <p:txBody>
          <a:bodyPr wrap="none" tIns="0" bIns="0" rtlCol="0">
            <a:spAutoFit/>
          </a:bodyPr>
          <a:lstStyle/>
          <a:p>
            <a:pPr algn="r"/>
            <a:r>
              <a:rPr lang="en-US" sz="1600" dirty="0"/>
              <a:t>Pub 4012 Tab E</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pic>
        <p:nvPicPr>
          <p:cNvPr id="13" name="Picture 12" descr="NJ TaxSlayer"/>
          <p:cNvPicPr>
            <a:picLocks noChangeAspect="1"/>
          </p:cNvPicPr>
          <p:nvPr/>
        </p:nvPicPr>
        <p:blipFill>
          <a:blip r:embed="rId4" cstate="print"/>
          <a:stretch>
            <a:fillRect/>
          </a:stretch>
        </p:blipFill>
        <p:spPr>
          <a:xfrm>
            <a:off x="0" y="677005"/>
            <a:ext cx="612648" cy="163373"/>
          </a:xfrm>
          <a:prstGeom prst="rect">
            <a:avLst/>
          </a:prstGeom>
        </p:spPr>
      </p:pic>
      <p:sp>
        <p:nvSpPr>
          <p:cNvPr id="24" name="TextBox 23"/>
          <p:cNvSpPr txBox="1"/>
          <p:nvPr/>
        </p:nvSpPr>
        <p:spPr>
          <a:xfrm>
            <a:off x="2984500" y="3581400"/>
            <a:ext cx="3211135" cy="369332"/>
          </a:xfrm>
          <a:prstGeom prst="rect">
            <a:avLst/>
          </a:prstGeom>
          <a:solidFill>
            <a:schemeClr val="accent5">
              <a:lumMod val="75000"/>
            </a:schemeClr>
          </a:solidFill>
          <a:ln>
            <a:solidFill>
              <a:srgbClr val="002060"/>
            </a:solidFill>
          </a:ln>
        </p:spPr>
        <p:txBody>
          <a:bodyPr wrap="none" rtlCol="0">
            <a:spAutoFit/>
          </a:bodyPr>
          <a:lstStyle/>
          <a:p>
            <a:r>
              <a:rPr lang="en-US" b="1" dirty="0"/>
              <a:t>Alimony received is taxable</a:t>
            </a:r>
          </a:p>
        </p:txBody>
      </p:sp>
    </p:spTree>
    <p:extLst>
      <p:ext uri="{BB962C8B-B14F-4D97-AF65-F5344CB8AC3E}">
        <p14:creationId xmlns:p14="http://schemas.microsoft.com/office/powerpoint/2010/main" val="418793484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tle 1"/>
          <p:cNvSpPr>
            <a:spLocks noGrp="1"/>
          </p:cNvSpPr>
          <p:nvPr>
            <p:ph type="title"/>
          </p:nvPr>
        </p:nvSpPr>
        <p:spPr/>
        <p:txBody>
          <a:bodyPr/>
          <a:lstStyle/>
          <a:p>
            <a:r>
              <a:rPr lang="en-US" altLang="en-US"/>
              <a:t>Recoveries</a:t>
            </a:r>
          </a:p>
        </p:txBody>
      </p:sp>
      <p:sp>
        <p:nvSpPr>
          <p:cNvPr id="303107" name="Content Placeholder 2"/>
          <p:cNvSpPr>
            <a:spLocks noGrp="1"/>
          </p:cNvSpPr>
          <p:nvPr>
            <p:ph idx="1"/>
          </p:nvPr>
        </p:nvSpPr>
        <p:spPr>
          <a:xfrm>
            <a:off x="609600" y="1524000"/>
            <a:ext cx="8077200" cy="4800600"/>
          </a:xfrm>
        </p:spPr>
        <p:txBody>
          <a:bodyPr/>
          <a:lstStyle/>
          <a:p>
            <a:pPr marL="346075" indent="-346075"/>
            <a:r>
              <a:rPr lang="en-US" altLang="en-US" dirty="0"/>
              <a:t>Return of an amount you deducted or took a credit for in an earlier year</a:t>
            </a:r>
          </a:p>
          <a:p>
            <a:pPr marL="746125" lvl="1" indent="-346075"/>
            <a:r>
              <a:rPr lang="en-US" altLang="en-US" dirty="0"/>
              <a:t>Most common recoveries are refunds, reimbursements, and rebates of deductions itemized on Schedule A:</a:t>
            </a:r>
          </a:p>
          <a:p>
            <a:pPr marL="1146175" lvl="2" indent="-346075"/>
            <a:r>
              <a:rPr lang="en-US" altLang="en-US" dirty="0"/>
              <a:t>State income tax refund</a:t>
            </a:r>
          </a:p>
          <a:p>
            <a:pPr marL="1146175" lvl="2" indent="-346075"/>
            <a:r>
              <a:rPr lang="en-US" altLang="en-US" dirty="0"/>
              <a:t>Property tax reimbursement (PTR) – covered in later module</a:t>
            </a:r>
          </a:p>
          <a:p>
            <a:pPr marL="1146175" lvl="2" indent="-346075"/>
            <a:r>
              <a:rPr lang="en-US" altLang="en-US" dirty="0"/>
              <a:t>Homestead Benefit – covered in later module</a:t>
            </a:r>
          </a:p>
          <a:p>
            <a:pPr marL="1146175" lvl="2" indent="-346075"/>
            <a:r>
              <a:rPr lang="en-US" altLang="en-US" dirty="0"/>
              <a:t>Others – such as medical expense reimbursement</a:t>
            </a:r>
          </a:p>
          <a:p>
            <a:pPr marL="346075" indent="-346075"/>
            <a:endParaRPr lang="en-US" altLang="en-US" dirty="0"/>
          </a:p>
          <a:p>
            <a:pPr marL="346075" indent="-346075"/>
            <a:endParaRPr lang="en-US" altLang="en-US" dirty="0"/>
          </a:p>
          <a:p>
            <a:pPr marL="746125" lvl="1" indent="-346075"/>
            <a:endParaRPr lang="en-US" altLang="en-US" dirty="0"/>
          </a:p>
          <a:p>
            <a:pPr marL="346075" indent="-346075"/>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2800222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le 1"/>
          <p:cNvSpPr>
            <a:spLocks noGrp="1"/>
          </p:cNvSpPr>
          <p:nvPr>
            <p:ph type="title"/>
          </p:nvPr>
        </p:nvSpPr>
        <p:spPr>
          <a:xfrm>
            <a:off x="685800" y="381000"/>
            <a:ext cx="8077200" cy="1143000"/>
          </a:xfrm>
        </p:spPr>
        <p:txBody>
          <a:bodyPr/>
          <a:lstStyle/>
          <a:p>
            <a:r>
              <a:rPr lang="en-US" altLang="en-US"/>
              <a:t>Recoveries</a:t>
            </a:r>
            <a:endParaRPr lang="en-US" altLang="en-US" dirty="0"/>
          </a:p>
        </p:txBody>
      </p:sp>
      <p:sp>
        <p:nvSpPr>
          <p:cNvPr id="305155" name="Content Placeholder 2"/>
          <p:cNvSpPr>
            <a:spLocks noGrp="1"/>
          </p:cNvSpPr>
          <p:nvPr>
            <p:ph idx="1"/>
          </p:nvPr>
        </p:nvSpPr>
        <p:spPr>
          <a:xfrm>
            <a:off x="609600" y="1524000"/>
            <a:ext cx="8077200" cy="4800600"/>
          </a:xfrm>
        </p:spPr>
        <p:txBody>
          <a:bodyPr/>
          <a:lstStyle/>
          <a:p>
            <a:pPr marL="346075" indent="-346075"/>
            <a:r>
              <a:rPr lang="en-US" altLang="en-US" dirty="0"/>
              <a:t>Tax benefit rule</a:t>
            </a:r>
          </a:p>
          <a:p>
            <a:pPr marL="746125" lvl="1" indent="-346075"/>
            <a:r>
              <a:rPr lang="en-US" altLang="en-US" dirty="0"/>
              <a:t>Must include a recovery in your income in the year you receive it up to the amount by which the deduction/credit you took for the recovered amount reduced your tax in earlier year</a:t>
            </a:r>
          </a:p>
          <a:p>
            <a:pPr marL="346075" indent="-346075"/>
            <a:r>
              <a:rPr lang="en-US" altLang="en-US" dirty="0"/>
              <a:t>Use State Refund Worksheet to determine how much of recovery has to be claimed in current year</a:t>
            </a:r>
          </a:p>
          <a:p>
            <a:pPr marL="346075" indent="-346075"/>
            <a:endParaRPr lang="en-US" altLang="en-US" dirty="0"/>
          </a:p>
          <a:p>
            <a:pPr marL="346075" indent="-346075"/>
            <a:endParaRPr lang="en-US" altLang="en-US" dirty="0"/>
          </a:p>
          <a:p>
            <a:pPr marL="746125" lvl="1" indent="-346075"/>
            <a:endParaRPr lang="en-US" altLang="en-US" dirty="0"/>
          </a:p>
          <a:p>
            <a:pPr marL="346075" indent="-346075"/>
            <a:endParaRPr lang="en-US" altLang="en-US" dirty="0"/>
          </a:p>
        </p:txBody>
      </p:sp>
      <p:sp>
        <p:nvSpPr>
          <p:cNvPr id="5" name="TextBox 4"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8406993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1"/>
          <p:cNvSpPr>
            <a:spLocks noGrp="1"/>
          </p:cNvSpPr>
          <p:nvPr>
            <p:ph type="title"/>
          </p:nvPr>
        </p:nvSpPr>
        <p:spPr>
          <a:xfrm>
            <a:off x="685800" y="381000"/>
            <a:ext cx="8077200" cy="1143000"/>
          </a:xfrm>
        </p:spPr>
        <p:txBody>
          <a:bodyPr>
            <a:normAutofit fontScale="90000"/>
          </a:bodyPr>
          <a:lstStyle/>
          <a:p>
            <a:r>
              <a:rPr lang="en-US" altLang="en-US"/>
              <a:t>NJ Income Tax Refund May Be Taxable</a:t>
            </a:r>
          </a:p>
        </p:txBody>
      </p:sp>
      <p:sp>
        <p:nvSpPr>
          <p:cNvPr id="307203" name="Content Placeholder 2"/>
          <p:cNvSpPr>
            <a:spLocks noGrp="1"/>
          </p:cNvSpPr>
          <p:nvPr>
            <p:ph idx="1"/>
          </p:nvPr>
        </p:nvSpPr>
        <p:spPr>
          <a:xfrm>
            <a:off x="609600" y="1524000"/>
            <a:ext cx="8077200" cy="5334000"/>
          </a:xfrm>
        </p:spPr>
        <p:txBody>
          <a:bodyPr/>
          <a:lstStyle/>
          <a:p>
            <a:pPr marL="346075" indent="-346075"/>
            <a:r>
              <a:rPr lang="en-US" altLang="en-US" sz="3000" dirty="0"/>
              <a:t>NJ income tax refund received in current year relating to taxes paid in an earlier year</a:t>
            </a:r>
          </a:p>
          <a:p>
            <a:pPr marL="346075" indent="-346075"/>
            <a:r>
              <a:rPr lang="en-US" altLang="en-US" sz="3000" dirty="0"/>
              <a:t>Can get info on NJ income tax refund from NJ Division of Taxation website Refund Lookup Tool</a:t>
            </a:r>
          </a:p>
          <a:p>
            <a:pPr marL="746125" lvl="1" indent="-346075"/>
            <a:r>
              <a:rPr lang="en-US" altLang="en-US" dirty="0"/>
              <a:t>Link from TaxPrep4Free.org Preparer page to NJ Form 1099-G Inquiry</a:t>
            </a:r>
          </a:p>
          <a:p>
            <a:pPr marL="746125" lvl="1" indent="-346075"/>
            <a:r>
              <a:rPr lang="en-US" altLang="en-US" dirty="0"/>
              <a:t>Need SS #, Date of Birth, Name, &amp; Zip Code</a:t>
            </a:r>
          </a:p>
          <a:p>
            <a:pPr marL="346075" indent="-346075"/>
            <a:r>
              <a:rPr lang="en-US" altLang="en-US" sz="3000" dirty="0"/>
              <a:t>Amount from previous year tax return must be verified since amount could have changed (error found, return amended, etc.) </a:t>
            </a:r>
          </a:p>
          <a:p>
            <a:pPr marL="346075" indent="-346075"/>
            <a:endParaRPr lang="en-US" altLang="en-US" dirty="0"/>
          </a:p>
          <a:p>
            <a:pPr marL="746125" lvl="1" indent="-346075"/>
            <a:endParaRPr lang="en-US" altLang="en-US" dirty="0"/>
          </a:p>
          <a:p>
            <a:pPr marL="346075" indent="-346075"/>
            <a:endParaRPr lang="en-US" alt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18150168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p:nvPr>
        </p:nvSpPr>
        <p:spPr/>
        <p:txBody>
          <a:bodyPr>
            <a:normAutofit fontScale="90000"/>
          </a:bodyPr>
          <a:lstStyle/>
          <a:p>
            <a:r>
              <a:rPr lang="en-US" altLang="en-US"/>
              <a:t>NJ Income Tax Refund May Be Taxable</a:t>
            </a:r>
            <a:endParaRPr lang="en-US" altLang="en-US" dirty="0"/>
          </a:p>
        </p:txBody>
      </p:sp>
      <p:sp>
        <p:nvSpPr>
          <p:cNvPr id="155651" name="Content Placeholder 2"/>
          <p:cNvSpPr>
            <a:spLocks noGrp="1"/>
          </p:cNvSpPr>
          <p:nvPr>
            <p:ph idx="1"/>
          </p:nvPr>
        </p:nvSpPr>
        <p:spPr>
          <a:xfrm>
            <a:off x="609600" y="1524000"/>
            <a:ext cx="8229600" cy="4876800"/>
          </a:xfrm>
        </p:spPr>
        <p:txBody>
          <a:bodyPr/>
          <a:lstStyle/>
          <a:p>
            <a:pPr marL="347472" indent="-347472">
              <a:buClr>
                <a:schemeClr val="accent5">
                  <a:lumMod val="75000"/>
                </a:schemeClr>
              </a:buClr>
              <a:buSzPct val="120000"/>
              <a:defRPr/>
            </a:pPr>
            <a:r>
              <a:rPr lang="en-US" sz="3000" dirty="0"/>
              <a:t> Determine if there was a tax benefit in earlier year from NJ income tax paid</a:t>
            </a:r>
          </a:p>
          <a:p>
            <a:pPr marL="347472" indent="-347472">
              <a:buClr>
                <a:schemeClr val="accent5">
                  <a:lumMod val="75000"/>
                </a:schemeClr>
              </a:buClr>
              <a:buSzPct val="120000"/>
              <a:defRPr/>
            </a:pPr>
            <a:r>
              <a:rPr lang="en-US" sz="3000" dirty="0"/>
              <a:t> </a:t>
            </a:r>
            <a:r>
              <a:rPr lang="en-US" sz="3000" u="sng" dirty="0"/>
              <a:t>No</a:t>
            </a:r>
            <a:r>
              <a:rPr lang="en-US" sz="3000" dirty="0"/>
              <a:t> tax benefit in earlier year if:</a:t>
            </a:r>
          </a:p>
          <a:p>
            <a:pPr marL="740664" lvl="1" indent="-283464">
              <a:buClr>
                <a:schemeClr val="accent5">
                  <a:lumMod val="75000"/>
                </a:schemeClr>
              </a:buClr>
              <a:buSzPct val="120000"/>
              <a:defRPr/>
            </a:pPr>
            <a:r>
              <a:rPr lang="en-US" sz="2600" dirty="0"/>
              <a:t> Taxpayer did </a:t>
            </a:r>
            <a:r>
              <a:rPr lang="en-US" sz="2600" u="sng" dirty="0"/>
              <a:t>not</a:t>
            </a:r>
            <a:r>
              <a:rPr lang="en-US" sz="2600" dirty="0"/>
              <a:t> itemize (used Standard Deduction)     </a:t>
            </a:r>
            <a:r>
              <a:rPr lang="en-US" sz="2600" b="1" dirty="0"/>
              <a:t>OR</a:t>
            </a:r>
          </a:p>
          <a:p>
            <a:pPr marL="740664" lvl="1" indent="-283464">
              <a:buClr>
                <a:schemeClr val="accent5">
                  <a:lumMod val="75000"/>
                </a:schemeClr>
              </a:buClr>
              <a:buSzPct val="120000"/>
              <a:defRPr/>
            </a:pPr>
            <a:r>
              <a:rPr lang="en-US" sz="2600" dirty="0"/>
              <a:t> Elected to deduct State &amp; Local sales tax (Sch A Line 5b) instead of State &amp; Local Income tax (Line 5a)</a:t>
            </a:r>
          </a:p>
          <a:p>
            <a:pPr marL="340614" indent="-283464">
              <a:buClr>
                <a:schemeClr val="accent5">
                  <a:lumMod val="75000"/>
                </a:schemeClr>
              </a:buClr>
              <a:buSzPct val="115000"/>
              <a:defRPr/>
            </a:pPr>
            <a:r>
              <a:rPr lang="en-US" dirty="0"/>
              <a:t> </a:t>
            </a:r>
            <a:r>
              <a:rPr lang="en-US" sz="3000" dirty="0"/>
              <a:t>If </a:t>
            </a:r>
            <a:r>
              <a:rPr lang="en-US" sz="3000" u="sng" dirty="0"/>
              <a:t>no</a:t>
            </a:r>
            <a:r>
              <a:rPr lang="en-US" sz="3000" dirty="0"/>
              <a:t> tax benefit in earlier year, don’t declare refund in current year</a:t>
            </a:r>
          </a:p>
          <a:p>
            <a:pPr marL="514350" indent="-514350">
              <a:buClr>
                <a:schemeClr val="tx1"/>
              </a:buClr>
              <a:buFont typeface="Wingdings" panose="05000000000000000000" pitchFamily="2" charset="2"/>
              <a:buNone/>
              <a:defRPr/>
            </a:pPr>
            <a:endParaRPr lang="en-US" sz="2200"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30510948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normAutofit fontScale="90000"/>
          </a:bodyPr>
          <a:lstStyle/>
          <a:p>
            <a:r>
              <a:rPr lang="en-US" altLang="en-US"/>
              <a:t>NJ Income Tax Refund May Be Taxable</a:t>
            </a:r>
            <a:endParaRPr lang="en-US" altLang="en-US" dirty="0"/>
          </a:p>
        </p:txBody>
      </p:sp>
      <p:sp>
        <p:nvSpPr>
          <p:cNvPr id="151555" name="Rectangle 3"/>
          <p:cNvSpPr>
            <a:spLocks noGrp="1" noChangeArrowheads="1"/>
          </p:cNvSpPr>
          <p:nvPr>
            <p:ph idx="1"/>
          </p:nvPr>
        </p:nvSpPr>
        <p:spPr>
          <a:xfrm>
            <a:off x="609600" y="1555668"/>
            <a:ext cx="8305800" cy="4572000"/>
          </a:xfrm>
        </p:spPr>
        <p:txBody>
          <a:bodyPr>
            <a:normAutofit fontScale="85000" lnSpcReduction="20000"/>
          </a:bodyPr>
          <a:lstStyle/>
          <a:p>
            <a:r>
              <a:rPr lang="en-US" dirty="0"/>
              <a:t> Possible tax benefit in earlier year if:</a:t>
            </a:r>
          </a:p>
          <a:p>
            <a:pPr lvl="1"/>
            <a:r>
              <a:rPr lang="en-US" dirty="0"/>
              <a:t> Taxpayer itemized (</a:t>
            </a:r>
            <a:r>
              <a:rPr lang="en-US" dirty="0" err="1"/>
              <a:t>Sch</a:t>
            </a:r>
            <a:r>
              <a:rPr lang="en-US" dirty="0"/>
              <a:t> A)  &amp; claimed a deduction for State/Local taxes paid (Line 5a) </a:t>
            </a:r>
          </a:p>
          <a:p>
            <a:r>
              <a:rPr lang="en-US" dirty="0"/>
              <a:t> Refund is taxable only to the extent that:</a:t>
            </a:r>
          </a:p>
          <a:p>
            <a:pPr lvl="1"/>
            <a:r>
              <a:rPr lang="en-US" dirty="0"/>
              <a:t> State income tax deduction exceeds sales tax deduction </a:t>
            </a:r>
            <a:r>
              <a:rPr lang="en-US" dirty="0">
                <a:solidFill>
                  <a:srgbClr val="FF0000"/>
                </a:solidFill>
              </a:rPr>
              <a:t>*</a:t>
            </a:r>
          </a:p>
          <a:p>
            <a:pPr lvl="1"/>
            <a:r>
              <a:rPr lang="en-US" dirty="0"/>
              <a:t> Itemized deductions exceed standard deduction</a:t>
            </a:r>
          </a:p>
          <a:p>
            <a:pPr lvl="1"/>
            <a:r>
              <a:rPr lang="en-US" dirty="0"/>
              <a:t> All nonrefundable credits were used on prior year return</a:t>
            </a:r>
          </a:p>
          <a:p>
            <a:r>
              <a:rPr lang="en-US" dirty="0"/>
              <a:t> Use State Refund Worksheet to determine taxable amount of refund</a:t>
            </a:r>
          </a:p>
          <a:p>
            <a:r>
              <a:rPr lang="en-US" dirty="0"/>
              <a:t> Reported on 1040 Line 10</a:t>
            </a:r>
          </a:p>
          <a:p>
            <a:r>
              <a:rPr lang="en-US" dirty="0"/>
              <a:t> NJ Income Tax Refund is not taxable in NJ – TaxSlayer handles automatically</a:t>
            </a:r>
          </a:p>
          <a:p>
            <a:pPr lvl="1"/>
            <a:endParaRPr lang="en-US" dirty="0"/>
          </a:p>
          <a:p>
            <a:pPr lvl="1"/>
            <a:endParaRPr 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
        <p:nvSpPr>
          <p:cNvPr id="9" name="TextBox 8"/>
          <p:cNvSpPr txBox="1"/>
          <p:nvPr/>
        </p:nvSpPr>
        <p:spPr>
          <a:xfrm>
            <a:off x="237506" y="5961413"/>
            <a:ext cx="8525493" cy="923330"/>
          </a:xfrm>
          <a:prstGeom prst="rect">
            <a:avLst/>
          </a:prstGeom>
          <a:noFill/>
        </p:spPr>
        <p:txBody>
          <a:bodyPr wrap="square" rtlCol="0">
            <a:spAutoFit/>
          </a:bodyPr>
          <a:lstStyle/>
          <a:p>
            <a:r>
              <a:rPr lang="en-US" dirty="0">
                <a:solidFill>
                  <a:srgbClr val="FF0000"/>
                </a:solidFill>
              </a:rPr>
              <a:t> * State income tax vs. sales tax deduction comparison is not available in Practice Lab.  Awaiting 2016 </a:t>
            </a:r>
            <a:r>
              <a:rPr lang="en-US" dirty="0" err="1">
                <a:solidFill>
                  <a:srgbClr val="FF0000"/>
                </a:solidFill>
              </a:rPr>
              <a:t>TaxSlayer</a:t>
            </a:r>
            <a:r>
              <a:rPr lang="en-US" dirty="0">
                <a:solidFill>
                  <a:srgbClr val="FF0000"/>
                </a:solidFill>
              </a:rPr>
              <a:t>.  Use Bogart calculator on TaxPrep4Free.org or do manual calculation</a:t>
            </a:r>
          </a:p>
        </p:txBody>
      </p:sp>
    </p:spTree>
    <p:extLst>
      <p:ext uri="{BB962C8B-B14F-4D97-AF65-F5344CB8AC3E}">
        <p14:creationId xmlns:p14="http://schemas.microsoft.com/office/powerpoint/2010/main" val="38662907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609600" y="4572000"/>
            <a:ext cx="8191500" cy="198120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609600" y="1524000"/>
            <a:ext cx="8096250" cy="3048000"/>
          </a:xfrm>
          <a:prstGeom prst="rect">
            <a:avLst/>
          </a:prstGeom>
          <a:noFill/>
          <a:ln w="9525">
            <a:noFill/>
            <a:miter lim="800000"/>
            <a:headEnd/>
            <a:tailEnd/>
          </a:ln>
        </p:spPr>
      </p:pic>
      <p:sp>
        <p:nvSpPr>
          <p:cNvPr id="315395" name="Title 1"/>
          <p:cNvSpPr>
            <a:spLocks noGrp="1"/>
          </p:cNvSpPr>
          <p:nvPr>
            <p:ph type="title"/>
          </p:nvPr>
        </p:nvSpPr>
        <p:spPr>
          <a:xfrm>
            <a:off x="609600" y="277813"/>
            <a:ext cx="8229600" cy="1143000"/>
          </a:xfrm>
        </p:spPr>
        <p:txBody>
          <a:bodyPr>
            <a:normAutofit fontScale="90000"/>
          </a:bodyPr>
          <a:lstStyle/>
          <a:p>
            <a:r>
              <a:rPr lang="en-US" altLang="en-US" dirty="0"/>
              <a:t>TS - State Refund Worksheet</a:t>
            </a:r>
            <a:br>
              <a:rPr lang="en-US" altLang="en-US" dirty="0"/>
            </a:br>
            <a:r>
              <a:rPr lang="en-US" altLang="en-US" sz="2400" dirty="0">
                <a:solidFill>
                  <a:srgbClr val="0070C0"/>
                </a:solidFill>
              </a:rPr>
              <a:t>Federal Section \ Income \ Enter Myself \ </a:t>
            </a:r>
            <a:r>
              <a:rPr lang="en-US" sz="2400" dirty="0">
                <a:solidFill>
                  <a:srgbClr val="0070C0"/>
                </a:solidFill>
              </a:rPr>
              <a:t>State and Local Refunds (1099-G Box 2)</a:t>
            </a:r>
            <a:endParaRPr lang="en-US" altLang="en-US" sz="2400" dirty="0">
              <a:solidFill>
                <a:srgbClr val="0070C0"/>
              </a:solidFill>
            </a:endParaRP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
        <p:nvSpPr>
          <p:cNvPr id="24" name="TextBox 23"/>
          <p:cNvSpPr txBox="1"/>
          <p:nvPr/>
        </p:nvSpPr>
        <p:spPr>
          <a:xfrm>
            <a:off x="1143000" y="2438400"/>
            <a:ext cx="184731" cy="369332"/>
          </a:xfrm>
          <a:prstGeom prst="rect">
            <a:avLst/>
          </a:prstGeom>
          <a:noFill/>
          <a:ln>
            <a:noFill/>
          </a:ln>
        </p:spPr>
        <p:txBody>
          <a:bodyPr wrap="none" rtlCol="0">
            <a:spAutoFit/>
          </a:bodyPr>
          <a:lstStyle/>
          <a:p>
            <a:endParaRPr lang="en-US" b="1" dirty="0"/>
          </a:p>
        </p:txBody>
      </p:sp>
      <p:pic>
        <p:nvPicPr>
          <p:cNvPr id="28" name="Picture 27" descr="NJ TaxSlayer"/>
          <p:cNvPicPr>
            <a:picLocks noChangeAspect="1"/>
          </p:cNvPicPr>
          <p:nvPr/>
        </p:nvPicPr>
        <p:blipFill>
          <a:blip r:embed="rId5" cstate="print"/>
          <a:stretch>
            <a:fillRect/>
          </a:stretch>
        </p:blipFill>
        <p:spPr>
          <a:xfrm>
            <a:off x="0" y="677005"/>
            <a:ext cx="612648" cy="163373"/>
          </a:xfrm>
          <a:prstGeom prst="rect">
            <a:avLst/>
          </a:prstGeom>
        </p:spPr>
      </p:pic>
      <p:sp>
        <p:nvSpPr>
          <p:cNvPr id="25" name="TextBox 24"/>
          <p:cNvSpPr txBox="1"/>
          <p:nvPr/>
        </p:nvSpPr>
        <p:spPr>
          <a:xfrm>
            <a:off x="3618412" y="1711235"/>
            <a:ext cx="5006499" cy="369332"/>
          </a:xfrm>
          <a:prstGeom prst="rect">
            <a:avLst/>
          </a:prstGeom>
          <a:solidFill>
            <a:schemeClr val="accent5">
              <a:lumMod val="75000"/>
            </a:schemeClr>
          </a:solidFill>
          <a:ln>
            <a:solidFill>
              <a:srgbClr val="002060"/>
            </a:solidFill>
          </a:ln>
        </p:spPr>
        <p:txBody>
          <a:bodyPr wrap="none" rtlCol="0">
            <a:spAutoFit/>
          </a:bodyPr>
          <a:lstStyle/>
          <a:p>
            <a:r>
              <a:rPr lang="en-US" b="1" dirty="0"/>
              <a:t>Amount here will make entire refund tax</a:t>
            </a:r>
            <a:r>
              <a:rPr lang="en-US" dirty="0"/>
              <a:t>able</a:t>
            </a:r>
          </a:p>
        </p:txBody>
      </p:sp>
      <p:sp>
        <p:nvSpPr>
          <p:cNvPr id="29" name="Oval 5"/>
          <p:cNvSpPr>
            <a:spLocks noChangeArrowheads="1"/>
          </p:cNvSpPr>
          <p:nvPr/>
        </p:nvSpPr>
        <p:spPr bwMode="auto">
          <a:xfrm>
            <a:off x="6781800" y="2133600"/>
            <a:ext cx="470264" cy="27432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31" name="TextBox 30"/>
          <p:cNvSpPr txBox="1"/>
          <p:nvPr/>
        </p:nvSpPr>
        <p:spPr>
          <a:xfrm>
            <a:off x="3513908" y="2481943"/>
            <a:ext cx="3313728" cy="369332"/>
          </a:xfrm>
          <a:prstGeom prst="rect">
            <a:avLst/>
          </a:prstGeom>
          <a:solidFill>
            <a:schemeClr val="accent5">
              <a:lumMod val="75000"/>
            </a:schemeClr>
          </a:solidFill>
          <a:ln>
            <a:solidFill>
              <a:srgbClr val="002060"/>
            </a:solidFill>
          </a:ln>
        </p:spPr>
        <p:txBody>
          <a:bodyPr wrap="none" rtlCol="0">
            <a:spAutoFit/>
          </a:bodyPr>
          <a:lstStyle/>
          <a:p>
            <a:r>
              <a:rPr lang="en-US" b="1" dirty="0"/>
              <a:t>Prior year income tax refund</a:t>
            </a:r>
          </a:p>
        </p:txBody>
      </p:sp>
      <p:sp>
        <p:nvSpPr>
          <p:cNvPr id="32" name="Oval 5"/>
          <p:cNvSpPr>
            <a:spLocks noChangeArrowheads="1"/>
          </p:cNvSpPr>
          <p:nvPr/>
        </p:nvSpPr>
        <p:spPr bwMode="auto">
          <a:xfrm>
            <a:off x="6372300" y="2808514"/>
            <a:ext cx="590203" cy="36576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33" name="TextBox 32"/>
          <p:cNvSpPr txBox="1"/>
          <p:nvPr/>
        </p:nvSpPr>
        <p:spPr>
          <a:xfrm>
            <a:off x="2730137" y="3944983"/>
            <a:ext cx="3044423" cy="369332"/>
          </a:xfrm>
          <a:prstGeom prst="rect">
            <a:avLst/>
          </a:prstGeom>
          <a:solidFill>
            <a:schemeClr val="accent5">
              <a:lumMod val="75000"/>
            </a:schemeClr>
          </a:solidFill>
          <a:ln>
            <a:solidFill>
              <a:srgbClr val="002060"/>
            </a:solidFill>
          </a:ln>
        </p:spPr>
        <p:txBody>
          <a:bodyPr wrap="none" rtlCol="0">
            <a:spAutoFit/>
          </a:bodyPr>
          <a:lstStyle/>
          <a:p>
            <a:r>
              <a:rPr lang="en-US" b="1" dirty="0"/>
              <a:t>Info from prior year return</a:t>
            </a:r>
          </a:p>
        </p:txBody>
      </p:sp>
      <p:sp>
        <p:nvSpPr>
          <p:cNvPr id="34" name="Oval 5"/>
          <p:cNvSpPr>
            <a:spLocks noChangeArrowheads="1"/>
          </p:cNvSpPr>
          <p:nvPr/>
        </p:nvSpPr>
        <p:spPr bwMode="auto">
          <a:xfrm>
            <a:off x="6466114" y="3181597"/>
            <a:ext cx="696686" cy="32360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cxnSp>
        <p:nvCxnSpPr>
          <p:cNvPr id="35" name="Straight Arrow Connector 34"/>
          <p:cNvCxnSpPr/>
          <p:nvPr/>
        </p:nvCxnSpPr>
        <p:spPr bwMode="auto">
          <a:xfrm flipV="1">
            <a:off x="5394960" y="3409406"/>
            <a:ext cx="1031966" cy="522515"/>
          </a:xfrm>
          <a:prstGeom prst="straightConnector1">
            <a:avLst/>
          </a:prstGeom>
          <a:noFill/>
          <a:ln w="38100" cap="flat" cmpd="sng" algn="ctr">
            <a:solidFill>
              <a:srgbClr val="FF0000"/>
            </a:solidFill>
            <a:prstDash val="solid"/>
            <a:round/>
            <a:headEnd type="none" w="med" len="med"/>
            <a:tailEnd type="triangle"/>
          </a:ln>
          <a:effectLst/>
        </p:spPr>
      </p:cxnSp>
      <p:cxnSp>
        <p:nvCxnSpPr>
          <p:cNvPr id="39" name="Straight Arrow Connector 38"/>
          <p:cNvCxnSpPr>
            <a:stCxn id="33" idx="3"/>
            <a:endCxn id="42" idx="2"/>
          </p:cNvCxnSpPr>
          <p:nvPr/>
        </p:nvCxnSpPr>
        <p:spPr bwMode="auto">
          <a:xfrm flipV="1">
            <a:off x="5774560" y="4076700"/>
            <a:ext cx="584676" cy="52949"/>
          </a:xfrm>
          <a:prstGeom prst="straightConnector1">
            <a:avLst/>
          </a:prstGeom>
          <a:noFill/>
          <a:ln w="38100" cap="flat" cmpd="sng" algn="ctr">
            <a:solidFill>
              <a:srgbClr val="FF0000"/>
            </a:solidFill>
            <a:prstDash val="solid"/>
            <a:round/>
            <a:headEnd type="none" w="med" len="med"/>
            <a:tailEnd type="triangle"/>
          </a:ln>
          <a:effectLst/>
        </p:spPr>
      </p:cxnSp>
      <p:sp>
        <p:nvSpPr>
          <p:cNvPr id="42" name="Oval 5"/>
          <p:cNvSpPr>
            <a:spLocks noChangeArrowheads="1"/>
          </p:cNvSpPr>
          <p:nvPr/>
        </p:nvSpPr>
        <p:spPr bwMode="auto">
          <a:xfrm>
            <a:off x="6359236" y="3886200"/>
            <a:ext cx="2098963"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44" name="Oval 5"/>
          <p:cNvSpPr>
            <a:spLocks noChangeArrowheads="1"/>
          </p:cNvSpPr>
          <p:nvPr/>
        </p:nvSpPr>
        <p:spPr bwMode="auto">
          <a:xfrm>
            <a:off x="598517" y="4631574"/>
            <a:ext cx="511826"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cxnSp>
        <p:nvCxnSpPr>
          <p:cNvPr id="45" name="Straight Arrow Connector 44"/>
          <p:cNvCxnSpPr>
            <a:endCxn id="44" idx="7"/>
          </p:cNvCxnSpPr>
          <p:nvPr/>
        </p:nvCxnSpPr>
        <p:spPr bwMode="auto">
          <a:xfrm flipH="1">
            <a:off x="1035388" y="4167051"/>
            <a:ext cx="1655561" cy="531478"/>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55946481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277813"/>
            <a:ext cx="8001000" cy="1143000"/>
          </a:xfrm>
        </p:spPr>
        <p:txBody>
          <a:bodyPr>
            <a:normAutofit fontScale="90000"/>
          </a:bodyPr>
          <a:lstStyle/>
          <a:p>
            <a:r>
              <a:rPr lang="en-US" altLang="en-US" dirty="0"/>
              <a:t>State Tax Refund Worksheet – TS Tips</a:t>
            </a:r>
          </a:p>
        </p:txBody>
      </p:sp>
      <p:sp>
        <p:nvSpPr>
          <p:cNvPr id="120836" name="Rectangle 3"/>
          <p:cNvSpPr>
            <a:spLocks noGrp="1" noChangeArrowheads="1"/>
          </p:cNvSpPr>
          <p:nvPr>
            <p:ph idx="1"/>
          </p:nvPr>
        </p:nvSpPr>
        <p:spPr>
          <a:xfrm>
            <a:off x="609600" y="1524000"/>
            <a:ext cx="8001000" cy="5105400"/>
          </a:xfrm>
        </p:spPr>
        <p:txBody>
          <a:bodyPr>
            <a:normAutofit lnSpcReduction="10000"/>
          </a:bodyPr>
          <a:lstStyle/>
          <a:p>
            <a:pPr>
              <a:buFont typeface="Arial" pitchFamily="34" charset="0"/>
              <a:buChar char="•"/>
              <a:defRPr/>
            </a:pPr>
            <a:r>
              <a:rPr lang="en-US" sz="2800" dirty="0"/>
              <a:t>If you wish to bypass the State Refund Worksheet and enter full amount of last year’s refund as taxable on 1040 Line 10, enter amount from 1099-G on top line</a:t>
            </a:r>
          </a:p>
          <a:p>
            <a:pPr>
              <a:buFont typeface="Arial" pitchFamily="34" charset="0"/>
              <a:buChar char="•"/>
              <a:defRPr/>
            </a:pPr>
            <a:r>
              <a:rPr lang="en-US" sz="2800" dirty="0"/>
              <a:t>If you wish to have </a:t>
            </a:r>
            <a:r>
              <a:rPr lang="en-US" sz="2800" dirty="0" err="1"/>
              <a:t>TaxSlayer</a:t>
            </a:r>
            <a:r>
              <a:rPr lang="en-US" sz="2800" dirty="0"/>
              <a:t> calculate whether the entire refund is taxable, use Section 1</a:t>
            </a:r>
          </a:p>
          <a:p>
            <a:pPr lvl="1">
              <a:buFont typeface="Arial" pitchFamily="34" charset="0"/>
              <a:buChar char="•"/>
              <a:defRPr/>
            </a:pPr>
            <a:r>
              <a:rPr lang="en-US" sz="2500" dirty="0"/>
              <a:t>Enter last year’s refund </a:t>
            </a:r>
          </a:p>
          <a:p>
            <a:pPr lvl="1">
              <a:buFont typeface="Arial" pitchFamily="34" charset="0"/>
              <a:buChar char="•"/>
              <a:defRPr/>
            </a:pPr>
            <a:r>
              <a:rPr lang="en-US" sz="2500" dirty="0"/>
              <a:t>Enter prior year standard/itemized deductions amount from 1040 Line 40</a:t>
            </a:r>
          </a:p>
          <a:p>
            <a:pPr lvl="1">
              <a:buFont typeface="Arial" pitchFamily="34" charset="0"/>
              <a:buChar char="•"/>
              <a:defRPr/>
            </a:pPr>
            <a:r>
              <a:rPr lang="en-US" sz="2500" dirty="0"/>
              <a:t>Enter prior year filing status  </a:t>
            </a:r>
          </a:p>
          <a:p>
            <a:pPr lvl="1">
              <a:buFont typeface="Arial" pitchFamily="34" charset="0"/>
              <a:buChar char="•"/>
              <a:defRPr/>
            </a:pPr>
            <a:r>
              <a:rPr lang="en-US" sz="2500" dirty="0"/>
              <a:t>Check box if taxpayer/spouse claimed the over 65 or blind deduction in the prior year</a:t>
            </a:r>
          </a:p>
          <a:p>
            <a:pPr lvl="1">
              <a:buFont typeface="Arial" pitchFamily="34" charset="0"/>
              <a:buChar char="•"/>
              <a:defRPr/>
            </a:pPr>
            <a:endParaRPr lang="en-US" sz="2500" dirty="0"/>
          </a:p>
          <a:p>
            <a:pPr marL="0" indent="0">
              <a:buFont typeface="Wingdings" panose="05000000000000000000" pitchFamily="2" charset="2"/>
              <a:buNone/>
              <a:defRPr/>
            </a:pPr>
            <a:endParaRPr lang="en-US" sz="2200" b="1" dirty="0">
              <a:solidFill>
                <a:srgbClr val="FF0000"/>
              </a:solidFill>
            </a:endParaRP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pic>
        <p:nvPicPr>
          <p:cNvPr id="8" name="Picture 7"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3155018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normAutofit fontScale="90000"/>
          </a:bodyPr>
          <a:lstStyle/>
          <a:p>
            <a:r>
              <a:rPr lang="en-US" altLang="en-US" dirty="0"/>
              <a:t>State Tax Refund Worksheet – TS Tips</a:t>
            </a:r>
          </a:p>
        </p:txBody>
      </p:sp>
      <p:sp>
        <p:nvSpPr>
          <p:cNvPr id="151555" name="Rectangle 3"/>
          <p:cNvSpPr>
            <a:spLocks noGrp="1" noChangeArrowheads="1"/>
          </p:cNvSpPr>
          <p:nvPr>
            <p:ph idx="1"/>
          </p:nvPr>
        </p:nvSpPr>
        <p:spPr>
          <a:xfrm>
            <a:off x="609600" y="1524000"/>
            <a:ext cx="8077200" cy="4800600"/>
          </a:xfrm>
        </p:spPr>
        <p:txBody>
          <a:bodyPr>
            <a:normAutofit/>
          </a:bodyPr>
          <a:lstStyle/>
          <a:p>
            <a:pPr lvl="1">
              <a:buFont typeface="Arial" pitchFamily="34" charset="0"/>
              <a:buChar char="•"/>
              <a:defRPr/>
            </a:pPr>
            <a:r>
              <a:rPr lang="en-US" sz="2800" dirty="0"/>
              <a:t>TS determines the taxable amount of the refund by calculating how much last year’s income tax  deduction exceeded sales tax deduction.  That amount is transferred to 1040 Line 10</a:t>
            </a:r>
            <a:r>
              <a:rPr lang="en-US" sz="2800" dirty="0">
                <a:solidFill>
                  <a:srgbClr val="FF0000"/>
                </a:solidFill>
              </a:rPr>
              <a:t>*</a:t>
            </a:r>
          </a:p>
          <a:p>
            <a:r>
              <a:rPr lang="en-US" dirty="0"/>
              <a:t> If taxpayer had to itemize on previous year’s return due to MFS filing status and spouse chose itemizing, use Section 2</a:t>
            </a:r>
          </a:p>
          <a:p>
            <a:pPr lvl="1"/>
            <a:r>
              <a:rPr lang="en-US" dirty="0"/>
              <a:t>Enter last year’s tax refund </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
        <p:nvSpPr>
          <p:cNvPr id="11" name="TextBox 10"/>
          <p:cNvSpPr txBox="1"/>
          <p:nvPr/>
        </p:nvSpPr>
        <p:spPr>
          <a:xfrm>
            <a:off x="304800" y="5410200"/>
            <a:ext cx="8640314" cy="1477328"/>
          </a:xfrm>
          <a:prstGeom prst="rect">
            <a:avLst/>
          </a:prstGeom>
          <a:noFill/>
        </p:spPr>
        <p:txBody>
          <a:bodyPr wrap="none" rtlCol="0">
            <a:spAutoFit/>
          </a:bodyPr>
          <a:lstStyle/>
          <a:p>
            <a:r>
              <a:rPr lang="en-US" dirty="0">
                <a:solidFill>
                  <a:srgbClr val="FF0000"/>
                </a:solidFill>
              </a:rPr>
              <a:t>* </a:t>
            </a:r>
            <a:r>
              <a:rPr lang="en-US" dirty="0" err="1">
                <a:solidFill>
                  <a:srgbClr val="FF0000"/>
                </a:solidFill>
              </a:rPr>
              <a:t>TaxSlayer</a:t>
            </a:r>
            <a:r>
              <a:rPr lang="en-US" dirty="0">
                <a:solidFill>
                  <a:srgbClr val="FF0000"/>
                </a:solidFill>
              </a:rPr>
              <a:t> should also compare excess of state income tax over state sales</a:t>
            </a:r>
          </a:p>
          <a:p>
            <a:r>
              <a:rPr lang="en-US" dirty="0">
                <a:solidFill>
                  <a:srgbClr val="FF0000"/>
                </a:solidFill>
              </a:rPr>
              <a:t> tax when calculating taxable amount of refund.  Does not do so in Practice Lab.</a:t>
            </a:r>
          </a:p>
          <a:p>
            <a:r>
              <a:rPr lang="en-US" dirty="0">
                <a:solidFill>
                  <a:srgbClr val="FF0000"/>
                </a:solidFill>
              </a:rPr>
              <a:t>Awaiting 2016 </a:t>
            </a:r>
            <a:r>
              <a:rPr lang="en-US" dirty="0" err="1">
                <a:solidFill>
                  <a:srgbClr val="FF0000"/>
                </a:solidFill>
              </a:rPr>
              <a:t>TaxSlayer</a:t>
            </a:r>
            <a:r>
              <a:rPr lang="en-US" dirty="0">
                <a:solidFill>
                  <a:srgbClr val="FF0000"/>
                </a:solidFill>
              </a:rPr>
              <a:t>.  In the meantime, counselor should use Bogart calculator</a:t>
            </a:r>
          </a:p>
          <a:p>
            <a:r>
              <a:rPr lang="en-US" dirty="0">
                <a:solidFill>
                  <a:srgbClr val="FF0000"/>
                </a:solidFill>
              </a:rPr>
              <a:t>on TaxPrep4Free or do manual calculation if needed </a:t>
            </a:r>
          </a:p>
          <a:p>
            <a:endParaRPr lang="en-US" dirty="0"/>
          </a:p>
        </p:txBody>
      </p:sp>
    </p:spTree>
    <p:extLst>
      <p:ext uri="{BB962C8B-B14F-4D97-AF65-F5344CB8AC3E}">
        <p14:creationId xmlns:p14="http://schemas.microsoft.com/office/powerpoint/2010/main" val="265366181"/>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1227</Words>
  <Application>Microsoft Office PowerPoint</Application>
  <PresentationFormat>On-screen Show (4:3)</PresentationFormat>
  <Paragraphs>161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Verdana</vt:lpstr>
      <vt:lpstr>Wingdings</vt:lpstr>
      <vt:lpstr>NJ Template 06</vt:lpstr>
      <vt:lpstr>State Income Tax Refund &amp; Alimony</vt:lpstr>
      <vt:lpstr>Recoveries</vt:lpstr>
      <vt:lpstr>Recoveries</vt:lpstr>
      <vt:lpstr>NJ Income Tax Refund May Be Taxable</vt:lpstr>
      <vt:lpstr>NJ Income Tax Refund May Be Taxable</vt:lpstr>
      <vt:lpstr>NJ Income Tax Refund May Be Taxable</vt:lpstr>
      <vt:lpstr>TS - State Refund Worksheet Federal Section \ Income \ Enter Myself \ State and Local Refunds (1099-G Box 2)</vt:lpstr>
      <vt:lpstr>State Tax Refund Worksheet – TS Tips</vt:lpstr>
      <vt:lpstr>State Tax Refund Worksheet – TS Tips</vt:lpstr>
      <vt:lpstr>TS 1040 Line 10 – State Tax Refund</vt:lpstr>
      <vt:lpstr>Alimony</vt:lpstr>
      <vt:lpstr>TS - Alimony Received Federal section \ Income \ Enter Myself \ Alimony Received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2016-12-12T20:55:27Z</dcterms:modified>
</cp:coreProperties>
</file>